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Proxima Nova" panose="020B060402020202020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78" y="-113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91174316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1" name="Shape 11"/>
          <p:cNvSpPr txBox="1">
            <a:spLocks noGrp="1"/>
          </p:cNvSpPr>
          <p:nvPr>
            <p:ph type="ctrTitle"/>
          </p:nvPr>
        </p:nvSpPr>
        <p:spPr>
          <a:xfrm>
            <a:off x="510450" y="1257300"/>
            <a:ext cx="8123100" cy="1588500"/>
          </a:xfrm>
          <a:prstGeom prst="rect">
            <a:avLst/>
          </a:prstGeom>
        </p:spPr>
        <p:txBody>
          <a:bodyPr lIns="91425" tIns="91425" rIns="91425" bIns="91425" anchor="b"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12" name="Shape 12"/>
          <p:cNvSpPr txBox="1">
            <a:spLocks noGrp="1"/>
          </p:cNvSpPr>
          <p:nvPr>
            <p:ph type="subTitle" idx="1"/>
          </p:nvPr>
        </p:nvSpPr>
        <p:spPr>
          <a:xfrm>
            <a:off x="510450" y="3182312"/>
            <a:ext cx="8123100" cy="6300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400">
                <a:solidFill>
                  <a:schemeClr val="lt1"/>
                </a:solidFill>
              </a:defRPr>
            </a:lvl1pPr>
            <a:lvl2pPr lvl="1">
              <a:lnSpc>
                <a:spcPct val="100000"/>
              </a:lnSpc>
              <a:spcBef>
                <a:spcPts val="0"/>
              </a:spcBef>
              <a:spcAft>
                <a:spcPts val="0"/>
              </a:spcAft>
              <a:buClr>
                <a:schemeClr val="lt1"/>
              </a:buClr>
              <a:buSzPct val="100000"/>
              <a:buNone/>
              <a:defRPr sz="2400">
                <a:solidFill>
                  <a:schemeClr val="lt1"/>
                </a:solidFill>
              </a:defRPr>
            </a:lvl2pPr>
            <a:lvl3pPr lvl="2">
              <a:lnSpc>
                <a:spcPct val="100000"/>
              </a:lnSpc>
              <a:spcBef>
                <a:spcPts val="0"/>
              </a:spcBef>
              <a:spcAft>
                <a:spcPts val="0"/>
              </a:spcAft>
              <a:buClr>
                <a:schemeClr val="lt1"/>
              </a:buClr>
              <a:buSzPct val="100000"/>
              <a:buNone/>
              <a:defRPr sz="2400">
                <a:solidFill>
                  <a:schemeClr val="lt1"/>
                </a:solidFill>
              </a:defRPr>
            </a:lvl3pPr>
            <a:lvl4pPr lvl="3">
              <a:lnSpc>
                <a:spcPct val="100000"/>
              </a:lnSpc>
              <a:spcBef>
                <a:spcPts val="0"/>
              </a:spcBef>
              <a:spcAft>
                <a:spcPts val="0"/>
              </a:spcAft>
              <a:buClr>
                <a:schemeClr val="lt1"/>
              </a:buClr>
              <a:buSzPct val="100000"/>
              <a:buNone/>
              <a:defRPr sz="2400">
                <a:solidFill>
                  <a:schemeClr val="lt1"/>
                </a:solidFill>
              </a:defRPr>
            </a:lvl4pPr>
            <a:lvl5pPr lvl="4">
              <a:lnSpc>
                <a:spcPct val="100000"/>
              </a:lnSpc>
              <a:spcBef>
                <a:spcPts val="0"/>
              </a:spcBef>
              <a:spcAft>
                <a:spcPts val="0"/>
              </a:spcAft>
              <a:buClr>
                <a:schemeClr val="lt1"/>
              </a:buClr>
              <a:buSzPct val="100000"/>
              <a:buNone/>
              <a:defRPr sz="2400">
                <a:solidFill>
                  <a:schemeClr val="lt1"/>
                </a:solidFill>
              </a:defRPr>
            </a:lvl5pPr>
            <a:lvl6pPr lvl="5">
              <a:lnSpc>
                <a:spcPct val="100000"/>
              </a:lnSpc>
              <a:spcBef>
                <a:spcPts val="0"/>
              </a:spcBef>
              <a:spcAft>
                <a:spcPts val="0"/>
              </a:spcAft>
              <a:buClr>
                <a:schemeClr val="lt1"/>
              </a:buClr>
              <a:buSzPct val="100000"/>
              <a:buNone/>
              <a:defRPr sz="2400">
                <a:solidFill>
                  <a:schemeClr val="lt1"/>
                </a:solidFill>
              </a:defRPr>
            </a:lvl6pPr>
            <a:lvl7pPr lvl="6">
              <a:lnSpc>
                <a:spcPct val="100000"/>
              </a:lnSpc>
              <a:spcBef>
                <a:spcPts val="0"/>
              </a:spcBef>
              <a:spcAft>
                <a:spcPts val="0"/>
              </a:spcAft>
              <a:buClr>
                <a:schemeClr val="lt1"/>
              </a:buClr>
              <a:buSzPct val="100000"/>
              <a:buNone/>
              <a:defRPr sz="2400">
                <a:solidFill>
                  <a:schemeClr val="lt1"/>
                </a:solidFill>
              </a:defRPr>
            </a:lvl7pPr>
            <a:lvl8pPr lvl="7">
              <a:lnSpc>
                <a:spcPct val="100000"/>
              </a:lnSpc>
              <a:spcBef>
                <a:spcPts val="0"/>
              </a:spcBef>
              <a:spcAft>
                <a:spcPts val="0"/>
              </a:spcAft>
              <a:buClr>
                <a:schemeClr val="lt1"/>
              </a:buClr>
              <a:buSzPct val="100000"/>
              <a:buNone/>
              <a:defRPr sz="2400">
                <a:solidFill>
                  <a:schemeClr val="lt1"/>
                </a:solidFill>
              </a:defRPr>
            </a:lvl8pPr>
            <a:lvl9pPr lvl="8">
              <a:lnSpc>
                <a:spcPct val="100000"/>
              </a:lnSpc>
              <a:spcBef>
                <a:spcPts val="0"/>
              </a:spcBef>
              <a:spcAft>
                <a:spcPts val="0"/>
              </a:spcAft>
              <a:buClr>
                <a:schemeClr val="lt1"/>
              </a:buClr>
              <a:buSzPct val="100000"/>
              <a:buNone/>
              <a:defRPr sz="2400">
                <a:solidFill>
                  <a:schemeClr val="l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0" name="Shape 50"/>
          <p:cNvSpPr txBox="1">
            <a:spLocks noGrp="1"/>
          </p:cNvSpPr>
          <p:nvPr>
            <p:ph type="title"/>
          </p:nvPr>
        </p:nvSpPr>
        <p:spPr>
          <a:xfrm>
            <a:off x="311700" y="991475"/>
            <a:ext cx="8520600" cy="1917900"/>
          </a:xfrm>
          <a:prstGeom prst="rect">
            <a:avLst/>
          </a:prstGeom>
        </p:spPr>
        <p:txBody>
          <a:bodyPr lIns="91425" tIns="91425" rIns="91425" bIns="91425" anchor="ctr"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071300"/>
            <a:ext cx="8520600" cy="901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6" name="Shape 16"/>
          <p:cNvSpPr txBox="1">
            <a:spLocks noGrp="1"/>
          </p:cNvSpPr>
          <p:nvPr>
            <p:ph type="title"/>
          </p:nvPr>
        </p:nvSpPr>
        <p:spPr>
          <a:xfrm>
            <a:off x="510450" y="2057400"/>
            <a:ext cx="8123100" cy="778800"/>
          </a:xfrm>
          <a:prstGeom prst="rect">
            <a:avLst/>
          </a:prstGeom>
        </p:spPr>
        <p:txBody>
          <a:bodyPr lIns="91425" tIns="91425" rIns="91425" bIns="91425" anchor="b" anchorCtr="0"/>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a:endParaRPr/>
          </a:p>
        </p:txBody>
      </p:sp>
      <p:sp>
        <p:nvSpPr>
          <p:cNvPr id="17" name="Shape 1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7975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2"/>
            </a:solidFill>
            <a:prstDash val="solid"/>
            <a:round/>
            <a:headEnd type="none" w="med" len="med"/>
            <a:tailEnd type="none" w="med" len="med"/>
          </a:ln>
        </p:spPr>
      </p:cxnSp>
      <p:sp>
        <p:nvSpPr>
          <p:cNvPr id="41" name="Shape 41"/>
          <p:cNvSpPr txBox="1">
            <a:spLocks noGrp="1"/>
          </p:cNvSpPr>
          <p:nvPr>
            <p:ph type="title"/>
          </p:nvPr>
        </p:nvSpPr>
        <p:spPr>
          <a:xfrm>
            <a:off x="265500" y="1205825"/>
            <a:ext cx="4045200" cy="15096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68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None/>
              <a:defRPr sz="2100"/>
            </a:lvl1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endParaRPr lang="en" sz="1000">
              <a:solidFill>
                <a:schemeClr val="dk1"/>
              </a:solidFill>
              <a:latin typeface="Proxima Nova"/>
              <a:ea typeface="Proxima Nova"/>
              <a:cs typeface="Proxima Nova"/>
              <a:sym typeface="Proxima Nov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334050" y="2209800"/>
            <a:ext cx="8123100" cy="1588500"/>
          </a:xfrm>
          <a:prstGeom prst="rect">
            <a:avLst/>
          </a:prstGeom>
        </p:spPr>
        <p:txBody>
          <a:bodyPr lIns="91425" tIns="91425" rIns="91425" bIns="91425" anchor="b" anchorCtr="0">
            <a:noAutofit/>
          </a:bodyPr>
          <a:lstStyle/>
          <a:p>
            <a:pPr lvl="0">
              <a:spcBef>
                <a:spcPts val="0"/>
              </a:spcBef>
              <a:buNone/>
            </a:pPr>
            <a:r>
              <a:rPr lang="en"/>
              <a:t>Sense &amp; </a:t>
            </a:r>
          </a:p>
          <a:p>
            <a:pPr lvl="0">
              <a:spcBef>
                <a:spcPts val="0"/>
              </a:spcBef>
              <a:buNone/>
            </a:pPr>
            <a:r>
              <a:rPr lang="en"/>
              <a:t>Sensitivity</a:t>
            </a:r>
          </a:p>
        </p:txBody>
      </p:sp>
      <p:sp>
        <p:nvSpPr>
          <p:cNvPr id="60" name="Shape 60"/>
          <p:cNvSpPr txBox="1">
            <a:spLocks noGrp="1"/>
          </p:cNvSpPr>
          <p:nvPr>
            <p:ph type="subTitle" idx="1"/>
          </p:nvPr>
        </p:nvSpPr>
        <p:spPr>
          <a:xfrm>
            <a:off x="6789925" y="4388850"/>
            <a:ext cx="2213100" cy="630000"/>
          </a:xfrm>
          <a:prstGeom prst="rect">
            <a:avLst/>
          </a:prstGeom>
        </p:spPr>
        <p:txBody>
          <a:bodyPr lIns="91425" tIns="91425" rIns="91425" bIns="91425" anchor="t" anchorCtr="0">
            <a:noAutofit/>
          </a:bodyPr>
          <a:lstStyle/>
          <a:p>
            <a:pPr lvl="0">
              <a:spcBef>
                <a:spcPts val="0"/>
              </a:spcBef>
              <a:buNone/>
            </a:pPr>
            <a:r>
              <a:rPr lang="en"/>
              <a:t>Brady Carlson</a:t>
            </a:r>
          </a:p>
        </p:txBody>
      </p:sp>
      <p:pic>
        <p:nvPicPr>
          <p:cNvPr id="61" name="Shape 61"/>
          <p:cNvPicPr preferRelativeResize="0"/>
          <p:nvPr/>
        </p:nvPicPr>
        <p:blipFill rotWithShape="1">
          <a:blip r:embed="rId3">
            <a:alphaModFix/>
          </a:blip>
          <a:srcRect l="2832" t="4770" r="4290" b="12550"/>
          <a:stretch/>
        </p:blipFill>
        <p:spPr>
          <a:xfrm>
            <a:off x="5080000" y="197550"/>
            <a:ext cx="3225174" cy="2144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0" y="0"/>
            <a:ext cx="8520600" cy="572700"/>
          </a:xfrm>
          <a:prstGeom prst="rect">
            <a:avLst/>
          </a:prstGeom>
        </p:spPr>
        <p:txBody>
          <a:bodyPr lIns="91425" tIns="91425" rIns="91425" bIns="91425" anchor="t" anchorCtr="0">
            <a:noAutofit/>
          </a:bodyPr>
          <a:lstStyle/>
          <a:p>
            <a:pPr lvl="0">
              <a:spcBef>
                <a:spcPts val="0"/>
              </a:spcBef>
              <a:buNone/>
            </a:pPr>
            <a:r>
              <a:rPr lang="en"/>
              <a:t>Being Sensible</a:t>
            </a:r>
          </a:p>
        </p:txBody>
      </p:sp>
      <p:sp>
        <p:nvSpPr>
          <p:cNvPr id="67" name="Shape 67"/>
          <p:cNvSpPr txBox="1">
            <a:spLocks noGrp="1"/>
          </p:cNvSpPr>
          <p:nvPr>
            <p:ph type="body" idx="1"/>
          </p:nvPr>
        </p:nvSpPr>
        <p:spPr>
          <a:xfrm>
            <a:off x="332850" y="572700"/>
            <a:ext cx="8782800" cy="2601900"/>
          </a:xfrm>
          <a:prstGeom prst="rect">
            <a:avLst/>
          </a:prstGeom>
        </p:spPr>
        <p:txBody>
          <a:bodyPr lIns="91425" tIns="91425" rIns="91425" bIns="91425" anchor="t" anchorCtr="0">
            <a:noAutofit/>
          </a:bodyPr>
          <a:lstStyle/>
          <a:p>
            <a:pPr lvl="0">
              <a:spcBef>
                <a:spcPts val="0"/>
              </a:spcBef>
              <a:buNone/>
            </a:pPr>
            <a:r>
              <a:rPr lang="en"/>
              <a:t>People around the world today can be seen as intolerant by one group or another at any given point in time. Whenever one person is seen as better than another there are those who pounce at the opportunity to “prove” that they are only different due to a quality such as race, or how their sympathies lie. There are also those who do not care much for anyone else, people who are incapable of empathy, or sympathy. My proposal is for further funding into a general psychological test, a test that can give a rough estimate as to a person's disposition towards others, and one that can also give advice and recommend help to better help the population.</a:t>
            </a:r>
          </a:p>
        </p:txBody>
      </p:sp>
      <p:pic>
        <p:nvPicPr>
          <p:cNvPr id="68" name="Shape 68" descr="Image result for extremist"/>
          <p:cNvPicPr preferRelativeResize="0"/>
          <p:nvPr/>
        </p:nvPicPr>
        <p:blipFill>
          <a:blip r:embed="rId3">
            <a:alphaModFix/>
          </a:blip>
          <a:stretch>
            <a:fillRect/>
          </a:stretch>
        </p:blipFill>
        <p:spPr>
          <a:xfrm>
            <a:off x="5072949" y="3019875"/>
            <a:ext cx="3759349" cy="193441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0" y="0"/>
            <a:ext cx="8520600" cy="572700"/>
          </a:xfrm>
          <a:prstGeom prst="rect">
            <a:avLst/>
          </a:prstGeom>
        </p:spPr>
        <p:txBody>
          <a:bodyPr lIns="91425" tIns="91425" rIns="91425" bIns="91425" anchor="t" anchorCtr="0">
            <a:noAutofit/>
          </a:bodyPr>
          <a:lstStyle/>
          <a:p>
            <a:pPr lvl="0">
              <a:spcBef>
                <a:spcPts val="0"/>
              </a:spcBef>
              <a:buNone/>
            </a:pPr>
            <a:r>
              <a:rPr lang="en"/>
              <a:t>Being Overly Sensitive &amp; Insensitive</a:t>
            </a:r>
          </a:p>
        </p:txBody>
      </p:sp>
      <p:sp>
        <p:nvSpPr>
          <p:cNvPr id="74" name="Shape 74"/>
          <p:cNvSpPr txBox="1">
            <a:spLocks noGrp="1"/>
          </p:cNvSpPr>
          <p:nvPr>
            <p:ph type="body" idx="1"/>
          </p:nvPr>
        </p:nvSpPr>
        <p:spPr>
          <a:xfrm>
            <a:off x="339925" y="572700"/>
            <a:ext cx="6609900" cy="4472100"/>
          </a:xfrm>
          <a:prstGeom prst="rect">
            <a:avLst/>
          </a:prstGeom>
        </p:spPr>
        <p:txBody>
          <a:bodyPr lIns="91425" tIns="91425" rIns="91425" bIns="91425" anchor="t" anchorCtr="0">
            <a:noAutofit/>
          </a:bodyPr>
          <a:lstStyle/>
          <a:p>
            <a:pPr lvl="0">
              <a:spcBef>
                <a:spcPts val="0"/>
              </a:spcBef>
              <a:buNone/>
            </a:pPr>
            <a:r>
              <a:rPr lang="en" sz="1600"/>
              <a:t>Classifying what is overly sensitive is a hard thing to do, as it is essentially quantifying how people feel, and how people should feel. Can general opinions be banned? Can phrases and words be banned? Swearing and cursing can be found offensive by some but normal by others, and there are groups of people who advocate for laws that limit how a person could swear. Some teachers at schools such as those at Copper Hills High School discipline students for swearing, while there is no rule explicitly stating that students cannot use such language. The closest rule to it asks that students try to remain on their best behavior, a vague rule which can be enforced to whatever extent the teacher wishes. Is the difference between these rules and other organizations protesting at soldiers funerals with signs that say “Thank God For Dead Soldiers” merely found in a signed disclosure statement from schools?</a:t>
            </a:r>
          </a:p>
        </p:txBody>
      </p:sp>
      <p:pic>
        <p:nvPicPr>
          <p:cNvPr id="75" name="Shape 75" descr="Image result for thank god for dead soldiers"/>
          <p:cNvPicPr preferRelativeResize="0"/>
          <p:nvPr/>
        </p:nvPicPr>
        <p:blipFill rotWithShape="1">
          <a:blip r:embed="rId3">
            <a:alphaModFix/>
          </a:blip>
          <a:srcRect l="33115" t="11657" r="20229" b="15162"/>
          <a:stretch/>
        </p:blipFill>
        <p:spPr>
          <a:xfrm>
            <a:off x="6949824" y="1660596"/>
            <a:ext cx="2067175" cy="2431628"/>
          </a:xfrm>
          <a:prstGeom prst="rect">
            <a:avLst/>
          </a:prstGeom>
          <a:noFill/>
          <a:ln>
            <a:noFill/>
          </a:ln>
        </p:spPr>
      </p:pic>
      <p:pic>
        <p:nvPicPr>
          <p:cNvPr id="76" name="Shape 76" descr="Image result for black box"/>
          <p:cNvPicPr preferRelativeResize="0"/>
          <p:nvPr/>
        </p:nvPicPr>
        <p:blipFill>
          <a:blip r:embed="rId4">
            <a:alphaModFix/>
          </a:blip>
          <a:stretch>
            <a:fillRect/>
          </a:stretch>
        </p:blipFill>
        <p:spPr>
          <a:xfrm rot="5400000">
            <a:off x="8273912" y="1627587"/>
            <a:ext cx="653625" cy="719650"/>
          </a:xfrm>
          <a:prstGeom prst="rect">
            <a:avLst/>
          </a:prstGeom>
          <a:noFill/>
          <a:ln>
            <a:noFill/>
          </a:ln>
        </p:spPr>
      </p:pic>
      <p:pic>
        <p:nvPicPr>
          <p:cNvPr id="77" name="Shape 77" descr="Image result for black box"/>
          <p:cNvPicPr preferRelativeResize="0"/>
          <p:nvPr/>
        </p:nvPicPr>
        <p:blipFill>
          <a:blip r:embed="rId4">
            <a:alphaModFix/>
          </a:blip>
          <a:stretch>
            <a:fillRect/>
          </a:stretch>
        </p:blipFill>
        <p:spPr>
          <a:xfrm rot="5400000">
            <a:off x="7027312" y="3592836"/>
            <a:ext cx="210399" cy="19317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0" y="0"/>
            <a:ext cx="8520600" cy="572700"/>
          </a:xfrm>
          <a:prstGeom prst="rect">
            <a:avLst/>
          </a:prstGeom>
        </p:spPr>
        <p:txBody>
          <a:bodyPr lIns="91425" tIns="91425" rIns="91425" bIns="91425" anchor="t" anchorCtr="0">
            <a:noAutofit/>
          </a:bodyPr>
          <a:lstStyle/>
          <a:p>
            <a:pPr lvl="0">
              <a:spcBef>
                <a:spcPts val="0"/>
              </a:spcBef>
              <a:buNone/>
            </a:pPr>
            <a:r>
              <a:rPr lang="en"/>
              <a:t>Being Overly Sensitive &amp; Insensitive</a:t>
            </a:r>
          </a:p>
        </p:txBody>
      </p:sp>
      <p:sp>
        <p:nvSpPr>
          <p:cNvPr id="83" name="Shape 83"/>
          <p:cNvSpPr txBox="1">
            <a:spLocks noGrp="1"/>
          </p:cNvSpPr>
          <p:nvPr>
            <p:ph type="body" idx="1"/>
          </p:nvPr>
        </p:nvSpPr>
        <p:spPr>
          <a:xfrm>
            <a:off x="0" y="572700"/>
            <a:ext cx="8520600" cy="4464900"/>
          </a:xfrm>
          <a:prstGeom prst="rect">
            <a:avLst/>
          </a:prstGeom>
        </p:spPr>
        <p:txBody>
          <a:bodyPr lIns="91425" tIns="91425" rIns="91425" bIns="91425" anchor="t" anchorCtr="0">
            <a:noAutofit/>
          </a:bodyPr>
          <a:lstStyle/>
          <a:p>
            <a:pPr lvl="0">
              <a:spcBef>
                <a:spcPts val="0"/>
              </a:spcBef>
              <a:buNone/>
            </a:pPr>
            <a:r>
              <a:rPr lang="en" sz="1600"/>
              <a:t>Seeing violence on a regular basis lowers one's empathy towards others, but can also seriously scar a person's mind. The My Lai Massacre occurred on March 16, 1968, where a platoon of soldiers killed between 350 and 500 citizens. These soldiers were tired, hungry, and angry due to many of their friends being recently killed, including a popular sergeant. Lieutenant William Calley Jr. ordered his soldiers into a village where he said were Vietcong soldiers, with orders to kill the enemy, yet the soldiers raped a number of women and slaughtered a number of children and infants and the elderly, many of whom were crying and praying at the time. After an investigation, Calley was given a life sentence, but he only served just over 3 years under house arrest. On a seemingly separate note, there is now more support for banning what is called visual rape, as well as emotional rape. Visual rape is when a person is staring inappropriately at a woman, and emotional rape is when a person deeply betrays somebody else, hurting their emotions to a great degree. The level of tolerance for certain things has oscillated greatly it appears, yet many people agree that such changes are not always for the best.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0" y="0"/>
            <a:ext cx="8520600" cy="572700"/>
          </a:xfrm>
          <a:prstGeom prst="rect">
            <a:avLst/>
          </a:prstGeom>
        </p:spPr>
        <p:txBody>
          <a:bodyPr lIns="91425" tIns="91425" rIns="91425" bIns="91425" anchor="t" anchorCtr="0">
            <a:noAutofit/>
          </a:bodyPr>
          <a:lstStyle/>
          <a:p>
            <a:pPr lvl="0">
              <a:spcBef>
                <a:spcPts val="0"/>
              </a:spcBef>
              <a:buNone/>
            </a:pPr>
            <a:r>
              <a:rPr lang="en"/>
              <a:t>The Test</a:t>
            </a:r>
          </a:p>
        </p:txBody>
      </p:sp>
      <p:sp>
        <p:nvSpPr>
          <p:cNvPr id="89" name="Shape 89"/>
          <p:cNvSpPr txBox="1">
            <a:spLocks noGrp="1"/>
          </p:cNvSpPr>
          <p:nvPr>
            <p:ph type="body" idx="1"/>
          </p:nvPr>
        </p:nvSpPr>
        <p:spPr>
          <a:xfrm>
            <a:off x="0" y="572700"/>
            <a:ext cx="8520600" cy="4441800"/>
          </a:xfrm>
          <a:prstGeom prst="rect">
            <a:avLst/>
          </a:prstGeom>
        </p:spPr>
        <p:txBody>
          <a:bodyPr lIns="91425" tIns="91425" rIns="91425" bIns="91425" anchor="t" anchorCtr="0">
            <a:noAutofit/>
          </a:bodyPr>
          <a:lstStyle/>
          <a:p>
            <a:pPr lvl="0">
              <a:spcBef>
                <a:spcPts val="0"/>
              </a:spcBef>
              <a:buNone/>
            </a:pPr>
            <a:r>
              <a:rPr lang="en" sz="1600"/>
              <a:t>My proposal is not for a mass classifying of the population into various classes of emotional stability. Instead it is for further funding into studies of the mind, especially into emotions, in order to create a test which can help indicate where the participant is on this abstract scale of life, as well as help create a better program for helping people who wish to change. This is not a solid plan, indeed, an abstract scale such as I described may not even exist. In 1961 Stanley Milgram wanted to measure how far a person's conscience would affect a person's actions, in order to better understand how regular people could do horrific things such as was seen in World War II. The results found that many people do what is told to them, as is exemplified by people giving others what appeared to be a lethal shock with gentle verbal prods from the experimenter. Many people today may not care too much about the world around them, and the people with extreme ideas also are the only ones who express such ideas. No matter what the actual condition of the human condition, the simple fact is that we don’t truly know what everyone really feels, or what truly is normal for today’s rising generation.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Works Cited</a:t>
            </a:r>
          </a:p>
        </p:txBody>
      </p:sp>
      <p:sp>
        <p:nvSpPr>
          <p:cNvPr id="96" name="Shape 96"/>
          <p:cNvSpPr txBox="1">
            <a:spLocks noGrp="1"/>
          </p:cNvSpPr>
          <p:nvPr>
            <p:ph type="body" idx="1"/>
          </p:nvPr>
        </p:nvSpPr>
        <p:spPr>
          <a:xfrm>
            <a:off x="311700" y="1152475"/>
            <a:ext cx="8520600" cy="3635100"/>
          </a:xfrm>
          <a:prstGeom prst="rect">
            <a:avLst/>
          </a:prstGeom>
        </p:spPr>
        <p:txBody>
          <a:bodyPr lIns="91425" tIns="91425" rIns="91425" bIns="91425" anchor="t" anchorCtr="0">
            <a:noAutofit/>
          </a:bodyPr>
          <a:lstStyle/>
          <a:p>
            <a:pPr lvl="0">
              <a:spcBef>
                <a:spcPts val="0"/>
              </a:spcBef>
              <a:buNone/>
            </a:pPr>
            <a:r>
              <a:rPr lang="en" sz="1200"/>
              <a:t>Quarnberg, Todd. “CHHS Policy Book 2015-2016.” CHHS Policy Book 2015-2016, CHHS, docs.google.com/document/d/1fgrktO8fb1dvKcTGfodC3B1-UpWFGdHKDEVC4DnXzAY/edit?copiedFromTrash. Accessed 2 Apr. 2017.</a:t>
            </a:r>
          </a:p>
          <a:p>
            <a:pPr lvl="0">
              <a:spcBef>
                <a:spcPts val="0"/>
              </a:spcBef>
              <a:buNone/>
            </a:pPr>
            <a:r>
              <a:rPr lang="en" sz="1200"/>
              <a:t>Slagle, Dylan. “Supreme Court weighs arguments over 'Thank God for dead soldiers' funeral protest.” NBCNews.com, NBCUniversal News Group, 6 Oct. 2010, www.nbcnews.com/id/39531700/ns/politics/t/supreme-court-weighs-arguments-over-thank-god-dead-soldiers-funeral-protest/#.WOGEEPnyuUk. Accessed 2 Apr. 2017.</a:t>
            </a:r>
          </a:p>
          <a:p>
            <a:pPr lvl="0">
              <a:spcBef>
                <a:spcPts val="0"/>
              </a:spcBef>
              <a:buNone/>
            </a:pPr>
            <a:r>
              <a:rPr lang="en" sz="1200"/>
              <a:t>Anderson, Donna. “Emotional Rape.” Psychopaths and Love, LoveFraud, 7 Dec. 2012, psychopathsandlove.com/emotional-rape/. Accessed 2 Apr. 2017.</a:t>
            </a:r>
          </a:p>
          <a:p>
            <a:pPr lvl="0">
              <a:spcBef>
                <a:spcPts val="0"/>
              </a:spcBef>
              <a:buNone/>
            </a:pPr>
            <a:r>
              <a:rPr lang="en" sz="1200"/>
              <a:t>McLeod, Saul. “Saul McLeod.” Milgram Experiment | Simply Psychology, SimplyPsychology, 1 Jan. 2007, www.simplypsychology.org/milgram.html. Accessed 2 Apr. 2017.</a:t>
            </a:r>
          </a:p>
          <a:p>
            <a:pPr lvl="0">
              <a:spcBef>
                <a:spcPts val="0"/>
              </a:spcBef>
              <a:buNone/>
            </a:pPr>
            <a:endParaRPr/>
          </a:p>
          <a:p>
            <a:pPr lvl="0">
              <a:spcBef>
                <a:spcPts val="0"/>
              </a:spcBef>
              <a:buNone/>
            </a:pPr>
            <a:endParaRPr/>
          </a:p>
          <a:p>
            <a:pPr lvl="0">
              <a:spcBef>
                <a:spcPts val="0"/>
              </a:spcBef>
              <a:buNone/>
            </a:pPr>
            <a:endParaRPr/>
          </a:p>
        </p:txBody>
      </p:sp>
      <p:pic>
        <p:nvPicPr>
          <p:cNvPr id="97" name="Shape 97" descr="Image result for works cited meme"/>
          <p:cNvPicPr preferRelativeResize="0"/>
          <p:nvPr/>
        </p:nvPicPr>
        <p:blipFill>
          <a:blip r:embed="rId3">
            <a:alphaModFix/>
          </a:blip>
          <a:stretch>
            <a:fillRect/>
          </a:stretch>
        </p:blipFill>
        <p:spPr>
          <a:xfrm>
            <a:off x="4953025" y="3940024"/>
            <a:ext cx="2040449" cy="1203475"/>
          </a:xfrm>
          <a:prstGeom prst="rect">
            <a:avLst/>
          </a:prstGeom>
          <a:noFill/>
          <a:ln>
            <a:noFill/>
          </a:ln>
        </p:spPr>
      </p:pic>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901</Words>
  <Application>Microsoft Office PowerPoint</Application>
  <PresentationFormat>On-screen Show (16:9)</PresentationFormat>
  <Paragraphs>17</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Proxima Nova</vt:lpstr>
      <vt:lpstr>spearmint</vt:lpstr>
      <vt:lpstr>Sense &amp;  Sensitivity</vt:lpstr>
      <vt:lpstr>Being Sensible</vt:lpstr>
      <vt:lpstr>Being Overly Sensitive &amp; Insensitive</vt:lpstr>
      <vt:lpstr>Being Overly Sensitive &amp; Insensitive</vt:lpstr>
      <vt:lpstr>The Test</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Sense &amp;  Sensitivity</dc:title>
  <cp:lastModifiedBy>NV Carlson</cp:lastModifiedBy>
  <cp:revision>1</cp:revision>
  <dcterms:modified xsi:type="dcterms:W3CDTF">2017-05-01T02:49:02Z</dcterms:modified>
</cp:coreProperties>
</file>